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78" r:id="rId2"/>
    <p:sldId id="269" r:id="rId3"/>
    <p:sldId id="283" r:id="rId4"/>
    <p:sldId id="274" r:id="rId5"/>
    <p:sldId id="256" r:id="rId6"/>
    <p:sldId id="275" r:id="rId7"/>
    <p:sldId id="270" r:id="rId8"/>
    <p:sldId id="271" r:id="rId9"/>
    <p:sldId id="272" r:id="rId10"/>
    <p:sldId id="273" r:id="rId11"/>
    <p:sldId id="276" r:id="rId12"/>
    <p:sldId id="263" r:id="rId13"/>
    <p:sldId id="277" r:id="rId14"/>
    <p:sldId id="264" r:id="rId15"/>
    <p:sldId id="266" r:id="rId16"/>
    <p:sldId id="268" r:id="rId17"/>
    <p:sldId id="265" r:id="rId18"/>
    <p:sldId id="279" r:id="rId19"/>
    <p:sldId id="280" r:id="rId20"/>
    <p:sldId id="281" r:id="rId21"/>
    <p:sldId id="282" r:id="rId22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2"/>
    <a:srgbClr val="AE9C75"/>
    <a:srgbClr val="C7C7C7"/>
    <a:srgbClr val="E2EEE2"/>
    <a:srgbClr val="AAADB0"/>
    <a:srgbClr val="B5A779"/>
    <a:srgbClr val="AEB19E"/>
    <a:srgbClr val="82888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906" autoAdjust="0"/>
  </p:normalViewPr>
  <p:slideViewPr>
    <p:cSldViewPr snapToGrid="0">
      <p:cViewPr varScale="1">
        <p:scale>
          <a:sx n="108" d="100"/>
          <a:sy n="108" d="100"/>
        </p:scale>
        <p:origin x="-72" y="-19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98BC30B-E5F3-4CAE-A6B8-E29DC72F5F25}" type="datetimeFigureOut">
              <a:rPr lang="ru-RU"/>
              <a:pPr>
                <a:defRPr/>
              </a:pPr>
              <a:t>28.11.2021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D55DE6F-BC35-4148-BF6B-6CAF052D03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2472C3-A27F-4424-8454-9682DA043FDB}" type="datetimeFigureOut">
              <a:rPr lang="ru-RU"/>
              <a:pPr>
                <a:defRPr/>
              </a:pPr>
              <a:t>28.11.2021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7D4F30-3030-46E6-83B5-C8A50BAE27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F23B21-63C6-4086-9C65-1767FEF50E09}" type="datetimeFigureOut">
              <a:rPr lang="ru-RU"/>
              <a:pPr>
                <a:defRPr/>
              </a:pPr>
              <a:t>28.11.2021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C3264-3343-4D07-BB11-7D2459A9FE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6DC82-F486-48A3-B850-385B23AED27E}" type="datetimeFigureOut">
              <a:rPr lang="ru-RU"/>
              <a:pPr>
                <a:defRPr/>
              </a:pPr>
              <a:t>28.11.2021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E53BDC-BBB4-4636-943B-BEFBC0744E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72200" y="1825625"/>
            <a:ext cx="5181600" cy="20986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172200" y="4076700"/>
            <a:ext cx="5181600" cy="21002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26CE7F-2553-4A3E-83BF-878EB70E26DD}" type="datetimeFigureOut">
              <a:rPr lang="ru-RU"/>
              <a:pPr>
                <a:defRPr/>
              </a:pPr>
              <a:t>28.11.2021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FCEFE-42E1-456A-A411-8C49BD3F26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A98263-1AC1-40F2-8411-D550F69094B6}" type="datetimeFigureOut">
              <a:rPr lang="ru-RU"/>
              <a:pPr>
                <a:defRPr/>
              </a:pPr>
              <a:t>28.11.2021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F06247-5D36-4CCD-ACF4-6F5E874E8C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7F4C6-2444-4E32-8044-AB4270395095}" type="datetimeFigureOut">
              <a:rPr lang="ru-RU"/>
              <a:pPr>
                <a:defRPr/>
              </a:pPr>
              <a:t>28.11.2021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6BB09E-DBEA-4D79-AEC5-E502F21F9C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08F7FD-A65F-4101-A15B-2558B4A93A41}" type="datetimeFigureOut">
              <a:rPr lang="ru-RU"/>
              <a:pPr>
                <a:defRPr/>
              </a:pPr>
              <a:t>28.11.2021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81C21-72C6-4C0D-8607-D7ACF907E2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337E28-00BC-469A-A10D-D7BA7CCF8C69}" type="datetimeFigureOut">
              <a:rPr lang="ru-RU"/>
              <a:pPr>
                <a:defRPr/>
              </a:pPr>
              <a:t>28.11.2021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CD49D3-8A5E-4602-A484-D0B07987E2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36A7B5-F480-4ADC-9C74-E3605913F700}" type="datetimeFigureOut">
              <a:rPr lang="ru-RU"/>
              <a:pPr>
                <a:defRPr/>
              </a:pPr>
              <a:t>28.11.2021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2F4C56-3D25-46D8-956D-4ABB95999F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A8405A-4ACD-4516-AC26-986404FBCCF3}" type="datetimeFigureOut">
              <a:rPr lang="ru-RU"/>
              <a:pPr>
                <a:defRPr/>
              </a:pPr>
              <a:t>28.11.2021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8FC6A6-5CFD-49AA-8710-E1ED81FE80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98D72-D3D7-48CC-914D-6692E9A66087}" type="datetimeFigureOut">
              <a:rPr lang="ru-RU"/>
              <a:pPr>
                <a:defRPr/>
              </a:pPr>
              <a:t>28.11.2021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608B03-49BA-40E5-89BC-DF8330716A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DB593-2DE3-406C-8FCF-1EADC864C5BB}" type="datetimeFigureOut">
              <a:rPr lang="ru-RU"/>
              <a:pPr>
                <a:defRPr/>
              </a:pPr>
              <a:t>28.11.2021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789B3F-BE75-4076-9E5B-5B24260F99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C7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DC4671C-32D7-4128-8BA3-70736CA7E975}" type="datetimeFigureOut">
              <a:rPr lang="ru-RU"/>
              <a:pPr>
                <a:defRPr/>
              </a:pPr>
              <a:t>28.11.2021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314D500-52A5-49A0-8EFB-EFB9887B33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b="1" smtClean="0">
                <a:solidFill>
                  <a:schemeClr val="hlink"/>
                </a:solidFill>
              </a:rPr>
              <a:t>МАЛАЯ РОДИНА В СОБЫТИЯХ </a:t>
            </a:r>
            <a:br>
              <a:rPr lang="ru-RU" b="1" smtClean="0">
                <a:solidFill>
                  <a:schemeClr val="hlink"/>
                </a:solidFill>
              </a:rPr>
            </a:br>
            <a:r>
              <a:rPr lang="ru-RU" b="1" smtClean="0">
                <a:solidFill>
                  <a:schemeClr val="hlink"/>
                </a:solidFill>
              </a:rPr>
              <a:t>И ЛИЦАХ</a:t>
            </a:r>
          </a:p>
        </p:txBody>
      </p:sp>
      <p:sp>
        <p:nvSpPr>
          <p:cNvPr id="15362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5364" name="Picture 4" descr="Screenshot_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6450" y="1735138"/>
            <a:ext cx="10572750" cy="49196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719809" y="12701"/>
            <a:ext cx="8077914" cy="741406"/>
          </a:xfrm>
          <a:prstGeom prst="rect">
            <a:avLst/>
          </a:prstGeom>
          <a:solidFill>
            <a:srgbClr val="FFFFF2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Что было изображено на гербе ростовского уезда?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47345" y="977774"/>
            <a:ext cx="2929769" cy="2172832"/>
          </a:xfrm>
          <a:prstGeom prst="rect">
            <a:avLst/>
          </a:prstGeom>
          <a:solidFill>
            <a:srgbClr val="FFFFF2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конь</a:t>
            </a:r>
          </a:p>
          <a:p>
            <a:pPr algn="ctr"/>
            <a:endParaRPr lang="ru-RU" sz="20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скрещенные ружья</a:t>
            </a:r>
          </a:p>
          <a:p>
            <a:pPr algn="ctr"/>
            <a:r>
              <a:rPr lang="ru-RU" sz="2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крепость</a:t>
            </a:r>
          </a:p>
        </p:txBody>
      </p:sp>
      <p:pic>
        <p:nvPicPr>
          <p:cNvPr id="23560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344150" y="5346700"/>
            <a:ext cx="1274763" cy="66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0307638" y="5461000"/>
            <a:ext cx="14779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latin typeface="Calibri" pitchFamily="34" charset="0"/>
              </a:rPr>
              <a:t>крепость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0650" y="211138"/>
            <a:ext cx="7148513" cy="113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4175" y="1293813"/>
            <a:ext cx="2174875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109200" y="5478463"/>
            <a:ext cx="1816100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6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931723" y="405159"/>
            <a:ext cx="4489621" cy="839877"/>
          </a:xfrm>
          <a:prstGeom prst="rect">
            <a:avLst/>
          </a:prstGeom>
          <a:solidFill>
            <a:srgbClr val="88A0A6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Из каких двух цветов состоит флаг Ростова-на-Дону?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4832" y="5829233"/>
            <a:ext cx="1994246" cy="60355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941" y="1728124"/>
            <a:ext cx="2187804" cy="149287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5607" name="Прямоугольник 5"/>
          <p:cNvSpPr>
            <a:spLocks noChangeArrowheads="1"/>
          </p:cNvSpPr>
          <p:nvPr/>
        </p:nvSpPr>
        <p:spPr bwMode="auto">
          <a:xfrm>
            <a:off x="492125" y="2003425"/>
            <a:ext cx="2224088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Белого и красного</a:t>
            </a:r>
          </a:p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Синего и красного</a:t>
            </a:r>
          </a:p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Синего и белого</a:t>
            </a: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9917113" y="5946775"/>
            <a:ext cx="21097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>
                <a:latin typeface="Times New Roman" pitchFamily="18" charset="0"/>
                <a:cs typeface="Times New Roman" pitchFamily="18" charset="0"/>
              </a:rPr>
              <a:t>синего и красного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17838" y="166688"/>
            <a:ext cx="5915025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3188" y="1357313"/>
            <a:ext cx="2316162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Прямоугольник 4"/>
          <p:cNvSpPr>
            <a:spLocks noChangeArrowheads="1"/>
          </p:cNvSpPr>
          <p:nvPr/>
        </p:nvSpPr>
        <p:spPr bwMode="auto">
          <a:xfrm>
            <a:off x="168275" y="1590675"/>
            <a:ext cx="60960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Times New Roman" pitchFamily="18" charset="0"/>
                <a:cs typeface="Times New Roman" pitchFamily="18" charset="0"/>
              </a:rPr>
              <a:t>Площадь Советов</a:t>
            </a:r>
          </a:p>
          <a:p>
            <a:r>
              <a:rPr lang="ru-RU">
                <a:latin typeface="Times New Roman" pitchFamily="18" charset="0"/>
                <a:cs typeface="Times New Roman" pitchFamily="18" charset="0"/>
              </a:rPr>
              <a:t>Театральная площадь</a:t>
            </a:r>
          </a:p>
          <a:p>
            <a:r>
              <a:rPr lang="ru-RU">
                <a:latin typeface="Times New Roman" pitchFamily="18" charset="0"/>
                <a:cs typeface="Times New Roman" pitchFamily="18" charset="0"/>
              </a:rPr>
              <a:t>Базарная площадь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985375" y="5630863"/>
            <a:ext cx="2054225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875202" y="238898"/>
            <a:ext cx="8304818" cy="667265"/>
          </a:xfrm>
          <a:prstGeom prst="rect">
            <a:avLst/>
          </a:prstGeom>
          <a:solidFill>
            <a:srgbClr val="E2EEE2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Как называют жителей города официально?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08" y="1795849"/>
            <a:ext cx="1897281" cy="130157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8443" y="5829723"/>
            <a:ext cx="1761356" cy="67671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7655" name="Прямоугольник 5"/>
          <p:cNvSpPr>
            <a:spLocks noChangeArrowheads="1"/>
          </p:cNvSpPr>
          <p:nvPr/>
        </p:nvSpPr>
        <p:spPr bwMode="auto">
          <a:xfrm>
            <a:off x="469900" y="1922463"/>
            <a:ext cx="20574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latin typeface="Times New Roman" pitchFamily="18" charset="0"/>
                <a:cs typeface="Times New Roman" pitchFamily="18" charset="0"/>
              </a:rPr>
              <a:t>Ростовчане</a:t>
            </a:r>
          </a:p>
          <a:p>
            <a:r>
              <a:rPr lang="ru-RU" sz="2000" b="1">
                <a:latin typeface="Times New Roman" pitchFamily="18" charset="0"/>
                <a:cs typeface="Times New Roman" pitchFamily="18" charset="0"/>
              </a:rPr>
              <a:t>Ростовитяне</a:t>
            </a:r>
          </a:p>
          <a:p>
            <a:r>
              <a:rPr lang="ru-RU" sz="2000" b="1">
                <a:latin typeface="Times New Roman" pitchFamily="18" charset="0"/>
                <a:cs typeface="Times New Roman" pitchFamily="18" charset="0"/>
              </a:rPr>
              <a:t>Ростовцы</a:t>
            </a: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10401300" y="5983288"/>
            <a:ext cx="15351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 </a:t>
            </a:r>
            <a:r>
              <a:rPr lang="ru-RU" sz="2000" b="1">
                <a:latin typeface="Times New Roman" pitchFamily="18" charset="0"/>
                <a:cs typeface="Times New Roman" pitchFamily="18" charset="0"/>
              </a:rPr>
              <a:t>ростовчане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Прямоугольник 1"/>
          <p:cNvSpPr>
            <a:spLocks noChangeArrowheads="1"/>
          </p:cNvSpPr>
          <p:nvPr/>
        </p:nvSpPr>
        <p:spPr bwMode="auto">
          <a:xfrm>
            <a:off x="139700" y="5368925"/>
            <a:ext cx="4587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А) Елпидифор Трофимович Парамонов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7625" y="407258"/>
            <a:ext cx="4524375" cy="339090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0723" name="Прямоугольник 3"/>
          <p:cNvSpPr>
            <a:spLocks noChangeArrowheads="1"/>
          </p:cNvSpPr>
          <p:nvPr/>
        </p:nvSpPr>
        <p:spPr bwMode="auto">
          <a:xfrm>
            <a:off x="4632325" y="5368925"/>
            <a:ext cx="33448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Б) Пётр Романович Максимов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321276" y="36956"/>
            <a:ext cx="3216649" cy="41315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725" name="TextBox 7"/>
          <p:cNvSpPr txBox="1">
            <a:spLocks noChangeArrowheads="1"/>
          </p:cNvSpPr>
          <p:nvPr/>
        </p:nvSpPr>
        <p:spPr bwMode="auto">
          <a:xfrm>
            <a:off x="57150" y="103188"/>
            <a:ext cx="3603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1.</a:t>
            </a:r>
          </a:p>
        </p:txBody>
      </p:sp>
      <p:sp>
        <p:nvSpPr>
          <p:cNvPr id="30726" name="TextBox 8"/>
          <p:cNvSpPr txBox="1">
            <a:spLocks noChangeArrowheads="1"/>
          </p:cNvSpPr>
          <p:nvPr/>
        </p:nvSpPr>
        <p:spPr bwMode="auto">
          <a:xfrm>
            <a:off x="7881938" y="103188"/>
            <a:ext cx="381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3.</a:t>
            </a:r>
          </a:p>
        </p:txBody>
      </p:sp>
      <p:sp>
        <p:nvSpPr>
          <p:cNvPr id="30727" name="Прямоугольник 9"/>
          <p:cNvSpPr>
            <a:spLocks noChangeArrowheads="1"/>
          </p:cNvSpPr>
          <p:nvPr/>
        </p:nvSpPr>
        <p:spPr bwMode="auto">
          <a:xfrm>
            <a:off x="8301038" y="5368925"/>
            <a:ext cx="34258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В) Василий Иванович Асмолов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041557" y="6161903"/>
            <a:ext cx="2042983" cy="444843"/>
          </a:xfrm>
          <a:prstGeom prst="rect">
            <a:avLst/>
          </a:prstGeom>
          <a:solidFill>
            <a:srgbClr val="AAADB0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А) 3    Б) 1    В) 2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9649" y="181939"/>
            <a:ext cx="4000435" cy="398652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0732" name="TextBox 12"/>
          <p:cNvSpPr txBox="1">
            <a:spLocks noChangeArrowheads="1"/>
          </p:cNvSpPr>
          <p:nvPr/>
        </p:nvSpPr>
        <p:spPr bwMode="auto">
          <a:xfrm>
            <a:off x="3621088" y="103188"/>
            <a:ext cx="3603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2.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022" y="10218"/>
            <a:ext cx="4518839" cy="2801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746" name="TextBox 3"/>
          <p:cNvSpPr txBox="1">
            <a:spLocks noChangeArrowheads="1"/>
          </p:cNvSpPr>
          <p:nvPr/>
        </p:nvSpPr>
        <p:spPr bwMode="auto">
          <a:xfrm>
            <a:off x="1071563" y="2801938"/>
            <a:ext cx="21145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>
                <a:latin typeface="Times New Roman" pitchFamily="18" charset="0"/>
                <a:cs typeface="Times New Roman" pitchFamily="18" charset="0"/>
              </a:rPr>
              <a:t>1. Табачная фабрика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6504" y="58187"/>
            <a:ext cx="3843466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748" name="TextBox 5"/>
          <p:cNvSpPr txBox="1">
            <a:spLocks noChangeArrowheads="1"/>
          </p:cNvSpPr>
          <p:nvPr/>
        </p:nvSpPr>
        <p:spPr bwMode="auto">
          <a:xfrm>
            <a:off x="5280025" y="2801938"/>
            <a:ext cx="25495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>
                <a:latin typeface="Times New Roman" pitchFamily="18" charset="0"/>
                <a:cs typeface="Times New Roman" pitchFamily="18" charset="0"/>
              </a:rPr>
              <a:t>2. Склады на берегу Дона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1343" y="20437"/>
            <a:ext cx="3519640" cy="2780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750" name="TextBox 7"/>
          <p:cNvSpPr txBox="1">
            <a:spLocks noChangeArrowheads="1"/>
          </p:cNvSpPr>
          <p:nvPr/>
        </p:nvSpPr>
        <p:spPr bwMode="auto">
          <a:xfrm>
            <a:off x="9588500" y="2801938"/>
            <a:ext cx="17224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>
                <a:latin typeface="Times New Roman" pitchFamily="18" charset="0"/>
                <a:cs typeface="Times New Roman" pitchFamily="18" charset="0"/>
              </a:rPr>
              <a:t>3. Доходный дом</a:t>
            </a:r>
          </a:p>
        </p:txBody>
      </p:sp>
      <p:sp>
        <p:nvSpPr>
          <p:cNvPr id="31751" name="Прямоугольник 8"/>
          <p:cNvSpPr>
            <a:spLocks noChangeArrowheads="1"/>
          </p:cNvSpPr>
          <p:nvPr/>
        </p:nvSpPr>
        <p:spPr bwMode="auto">
          <a:xfrm>
            <a:off x="284163" y="5418138"/>
            <a:ext cx="29051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А) Елпидифор Парамонов</a:t>
            </a:r>
          </a:p>
        </p:txBody>
      </p:sp>
      <p:sp>
        <p:nvSpPr>
          <p:cNvPr id="31752" name="Прямоугольник 9"/>
          <p:cNvSpPr>
            <a:spLocks noChangeArrowheads="1"/>
          </p:cNvSpPr>
          <p:nvPr/>
        </p:nvSpPr>
        <p:spPr bwMode="auto">
          <a:xfrm>
            <a:off x="5280025" y="5418138"/>
            <a:ext cx="2133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Б) Пётр Максимов</a:t>
            </a:r>
          </a:p>
        </p:txBody>
      </p:sp>
      <p:sp>
        <p:nvSpPr>
          <p:cNvPr id="31753" name="Прямоугольник 10"/>
          <p:cNvSpPr>
            <a:spLocks noChangeArrowheads="1"/>
          </p:cNvSpPr>
          <p:nvPr/>
        </p:nvSpPr>
        <p:spPr bwMode="auto">
          <a:xfrm>
            <a:off x="9339263" y="5418138"/>
            <a:ext cx="2540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latin typeface="Calibri" pitchFamily="34" charset="0"/>
              </a:rPr>
              <a:t>В) Василий Асмолов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280339" y="6273229"/>
            <a:ext cx="1778466" cy="584771"/>
          </a:xfrm>
          <a:prstGeom prst="rect">
            <a:avLst/>
          </a:prstGeom>
          <a:solidFill>
            <a:srgbClr val="9E9C9A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А) 2  Б) 3  В) 1</a:t>
            </a:r>
          </a:p>
        </p:txBody>
      </p:sp>
      <p:sp>
        <p:nvSpPr>
          <p:cNvPr id="31757" name="Прямоугольник 12"/>
          <p:cNvSpPr>
            <a:spLocks noChangeArrowheads="1"/>
          </p:cNvSpPr>
          <p:nvPr/>
        </p:nvSpPr>
        <p:spPr bwMode="auto">
          <a:xfrm>
            <a:off x="241300" y="3208338"/>
            <a:ext cx="401955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>
                <a:latin typeface="Times New Roman" pitchFamily="18" charset="0"/>
                <a:cs typeface="Times New Roman" pitchFamily="18" charset="0"/>
              </a:rPr>
              <a:t>«Однажды взял он в лавке четверть фунта табаку. Но принюхался - плохой табак, о чем и сказал лавочнику. Тот молча забрал "четвертку" и бросил на прилавок гривенник. Купец не навязывался с товаром - это могло значить лишь одно: товар у него не залежится, даже такого сомнительного качества. Товар прибыльный».</a:t>
            </a:r>
          </a:p>
        </p:txBody>
      </p:sp>
      <p:sp>
        <p:nvSpPr>
          <p:cNvPr id="31758" name="Прямоугольник 13"/>
          <p:cNvSpPr>
            <a:spLocks noChangeArrowheads="1"/>
          </p:cNvSpPr>
          <p:nvPr/>
        </p:nvSpPr>
        <p:spPr bwMode="auto">
          <a:xfrm>
            <a:off x="4852988" y="3208338"/>
            <a:ext cx="3290887" cy="138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>
                <a:latin typeface="Times New Roman" pitchFamily="18" charset="0"/>
                <a:cs typeface="Times New Roman" pitchFamily="18" charset="0"/>
              </a:rPr>
              <a:t>Согласно городской легенде, на складах в конце </a:t>
            </a:r>
            <a:r>
              <a:rPr lang="en-US" sz="1400">
                <a:latin typeface="Times New Roman" pitchFamily="18" charset="0"/>
                <a:cs typeface="Times New Roman" pitchFamily="18" charset="0"/>
              </a:rPr>
              <a:t>XIX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 века трудился грузчиком сам Максим Горький. Однако среди простых работяг он был известен под своим настоящим именем – Алексей Пешков.</a:t>
            </a:r>
          </a:p>
        </p:txBody>
      </p:sp>
      <p:sp>
        <p:nvSpPr>
          <p:cNvPr id="31759" name="Прямоугольник 14"/>
          <p:cNvSpPr>
            <a:spLocks noChangeArrowheads="1"/>
          </p:cNvSpPr>
          <p:nvPr/>
        </p:nvSpPr>
        <p:spPr bwMode="auto">
          <a:xfrm>
            <a:off x="8940800" y="3155950"/>
            <a:ext cx="313055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>
                <a:latin typeface="Times New Roman" pitchFamily="18" charset="0"/>
                <a:cs typeface="Times New Roman" pitchFamily="18" charset="0"/>
              </a:rPr>
              <a:t>В одной из лавок в доме купца служил приказчиком таганрогский мещанин и ратман думы Павел Егорович Чехов, отец будущего великого русского писателя Антона Павловича Чехова, который впоследствии, в 1857 году, стал купцом и уже сам арендовал одну из лавок.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Прямоугольник 1"/>
          <p:cNvSpPr>
            <a:spLocks noChangeArrowheads="1"/>
          </p:cNvSpPr>
          <p:nvPr/>
        </p:nvSpPr>
        <p:spPr bwMode="auto">
          <a:xfrm>
            <a:off x="0" y="484188"/>
            <a:ext cx="12192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latin typeface="Times New Roman" pitchFamily="18" charset="0"/>
                <a:cs typeface="Times New Roman" pitchFamily="18" charset="0"/>
              </a:rPr>
              <a:t>Памятник купца-коробейника с котом стоит на Большой Садовой рядом со входом в парк имени Горького. Этот памятник является символом успешно развивающегося города, торгового подъема и финансового благополучия. На коробе, который держит купец, написано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29698" name="TextBox 2"/>
          <p:cNvSpPr txBox="1">
            <a:spLocks noChangeArrowheads="1"/>
          </p:cNvSpPr>
          <p:nvPr/>
        </p:nvSpPr>
        <p:spPr bwMode="auto">
          <a:xfrm>
            <a:off x="4465638" y="0"/>
            <a:ext cx="31543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latin typeface="Calibri" pitchFamily="34" charset="0"/>
              </a:rPr>
              <a:t>Задание: собери послание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9248" y="1399423"/>
            <a:ext cx="7332553" cy="5450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3902626" y="6528487"/>
            <a:ext cx="4561546" cy="329513"/>
          </a:xfrm>
          <a:prstGeom prst="rect">
            <a:avLst/>
          </a:prstGeom>
          <a:solidFill>
            <a:srgbClr val="AAADB0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2574925" y="6457950"/>
            <a:ext cx="70373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«Торгуй праведно — в барышах будешь»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 smtClean="0"/>
              <a:t/>
            </a:r>
            <a:br>
              <a:rPr lang="ru-RU" sz="4000" b="1" smtClean="0"/>
            </a:br>
            <a:r>
              <a:rPr lang="ru-RU" sz="4000" b="1" smtClean="0">
                <a:solidFill>
                  <a:schemeClr val="hlink"/>
                </a:solidFill>
              </a:rPr>
              <a:t>Особняк Евы Шпильрейн</a:t>
            </a:r>
            <a:r>
              <a:rPr lang="ru-RU" sz="4000" b="1" smtClean="0"/>
              <a:t/>
            </a:r>
            <a:br>
              <a:rPr lang="ru-RU" sz="4000" b="1" smtClean="0"/>
            </a:br>
            <a:endParaRPr lang="ru-RU" sz="4000" b="1" smtClean="0"/>
          </a:p>
        </p:txBody>
      </p:sp>
      <p:pic>
        <p:nvPicPr>
          <p:cNvPr id="32773" name="Picture 5" descr="364552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04913" y="1644650"/>
            <a:ext cx="9910762" cy="510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800" b="1" i="1" smtClean="0">
                <a:solidFill>
                  <a:schemeClr val="hlink"/>
                </a:solidFill>
              </a:rPr>
              <a:t>Дубовая история</a:t>
            </a:r>
            <a:r>
              <a:rPr lang="ru-RU" sz="4000" b="1" i="1" smtClean="0">
                <a:solidFill>
                  <a:schemeClr val="hlink"/>
                </a:solidFill>
              </a:rPr>
              <a:t/>
            </a:r>
            <a:br>
              <a:rPr lang="ru-RU" sz="4000" b="1" i="1" smtClean="0">
                <a:solidFill>
                  <a:schemeClr val="hlink"/>
                </a:solidFill>
              </a:rPr>
            </a:br>
            <a:endParaRPr lang="ru-RU" sz="4000" b="1" i="1" smtClean="0">
              <a:solidFill>
                <a:schemeClr val="hlink"/>
              </a:solidFill>
            </a:endParaRPr>
          </a:p>
        </p:txBody>
      </p:sp>
      <p:pic>
        <p:nvPicPr>
          <p:cNvPr id="34821" name="Picture 5" descr="s4329495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10750" y="246063"/>
            <a:ext cx="2097088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6" name="Picture 10" descr="s86046194"/>
          <p:cNvPicPr>
            <a:picLocks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68300" y="1922463"/>
            <a:ext cx="4410075" cy="2541587"/>
          </a:xfrm>
          <a:ln/>
        </p:spPr>
      </p:pic>
      <p:pic>
        <p:nvPicPr>
          <p:cNvPr id="34827" name="Picture 11" descr="s5878556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2663825"/>
            <a:ext cx="4684712" cy="350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8" name="Rectangle 12"/>
          <p:cNvSpPr>
            <a:spLocks noChangeArrowheads="1"/>
          </p:cNvSpPr>
          <p:nvPr/>
        </p:nvSpPr>
        <p:spPr bwMode="auto">
          <a:xfrm>
            <a:off x="855663" y="4995863"/>
            <a:ext cx="31416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ru-RU" b="1"/>
              <a:t>Фабрика Ивана Панченко</a:t>
            </a:r>
            <a:r>
              <a:rPr lang="ru-RU"/>
              <a:t>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Прямоугольник 1"/>
          <p:cNvSpPr>
            <a:spLocks noChangeArrowheads="1"/>
          </p:cNvSpPr>
          <p:nvPr/>
        </p:nvSpPr>
        <p:spPr bwMode="auto">
          <a:xfrm>
            <a:off x="2908300" y="311150"/>
            <a:ext cx="6540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latin typeface="Times New Roman" pitchFamily="18" charset="0"/>
                <a:cs typeface="Times New Roman" pitchFamily="18" charset="0"/>
              </a:rPr>
              <a:t>Первая оккупация Ростова-на-Дону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/>
          </p:cNvSpPr>
          <p:nvPr>
            <p:ph type="title"/>
          </p:nvPr>
        </p:nvSpPr>
        <p:spPr>
          <a:xfrm>
            <a:off x="838200" y="882650"/>
            <a:ext cx="10515600" cy="1017588"/>
          </a:xfrm>
        </p:spPr>
        <p:txBody>
          <a:bodyPr/>
          <a:lstStyle/>
          <a:p>
            <a:pPr algn="ctr"/>
            <a:r>
              <a:rPr lang="ru-RU" sz="4800" b="1" i="1" smtClean="0">
                <a:solidFill>
                  <a:schemeClr val="hlink"/>
                </a:solidFill>
              </a:rPr>
              <a:t>Лошадиная фамилия</a:t>
            </a:r>
            <a:br>
              <a:rPr lang="ru-RU" sz="4800" b="1" i="1" smtClean="0">
                <a:solidFill>
                  <a:schemeClr val="hlink"/>
                </a:solidFill>
              </a:rPr>
            </a:br>
            <a:endParaRPr lang="ru-RU" sz="4800" b="1" i="1" smtClean="0">
              <a:solidFill>
                <a:schemeClr val="hlink"/>
              </a:solidFill>
            </a:endParaRPr>
          </a:p>
        </p:txBody>
      </p:sp>
      <p:pic>
        <p:nvPicPr>
          <p:cNvPr id="35844" name="Picture 4" descr="супрунов"/>
          <p:cNvPicPr>
            <a:picLocks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19138" y="2255838"/>
            <a:ext cx="5118100" cy="3468687"/>
          </a:xfrm>
          <a:ln/>
        </p:spPr>
      </p:pic>
      <p:pic>
        <p:nvPicPr>
          <p:cNvPr id="35845" name="Picture 5" descr="pushkinskaya7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67450" y="2235200"/>
            <a:ext cx="5005388" cy="347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727075" y="5830888"/>
            <a:ext cx="51212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b="1"/>
              <a:t>Памятник купцу Ивану Супрунову</a:t>
            </a:r>
          </a:p>
          <a:p>
            <a:pPr algn="ctr"/>
            <a:r>
              <a:rPr lang="ru-RU" b="1"/>
              <a:t> на пер. Будённовском</a:t>
            </a:r>
            <a:r>
              <a:rPr lang="ru-RU"/>
              <a:t> </a:t>
            </a:r>
          </a:p>
        </p:txBody>
      </p:sp>
      <p:sp>
        <p:nvSpPr>
          <p:cNvPr id="35847" name="Rectangle 7"/>
          <p:cNvSpPr>
            <a:spLocks noChangeArrowheads="1"/>
          </p:cNvSpPr>
          <p:nvPr/>
        </p:nvSpPr>
        <p:spPr bwMode="auto">
          <a:xfrm>
            <a:off x="7997825" y="5807075"/>
            <a:ext cx="3275013" cy="9239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tIns="152352" bIns="38088" anchor="ctr">
            <a:spAutoFit/>
          </a:bodyPr>
          <a:lstStyle/>
          <a:p>
            <a:pPr algn="ctr"/>
            <a:r>
              <a:rPr lang="ru-RU" sz="1600" b="1" i="1"/>
              <a:t>Улица Пушкинская, 79. Особняк И. А. Супрунова</a:t>
            </a:r>
          </a:p>
          <a:p>
            <a:pPr algn="ctr" eaLnBrk="0" hangingPunct="0"/>
            <a:endParaRPr lang="ru-RU" sz="16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/>
          </p:cNvSpPr>
          <p:nvPr>
            <p:ph type="title"/>
          </p:nvPr>
        </p:nvSpPr>
        <p:spPr>
          <a:xfrm>
            <a:off x="838200" y="452438"/>
            <a:ext cx="10515600" cy="1325562"/>
          </a:xfrm>
        </p:spPr>
        <p:txBody>
          <a:bodyPr/>
          <a:lstStyle/>
          <a:p>
            <a:pPr algn="ctr"/>
            <a:r>
              <a:rPr lang="ru-RU" b="1" smtClean="0">
                <a:solidFill>
                  <a:schemeClr val="hlink"/>
                </a:solidFill>
              </a:rPr>
              <a:t>Слуга двух господ</a:t>
            </a:r>
            <a:r>
              <a:rPr lang="ru-RU" b="1" i="1" smtClean="0">
                <a:solidFill>
                  <a:schemeClr val="hlink"/>
                </a:solidFill>
              </a:rPr>
              <a:t/>
            </a:r>
            <a:br>
              <a:rPr lang="ru-RU" b="1" i="1" smtClean="0">
                <a:solidFill>
                  <a:schemeClr val="hlink"/>
                </a:solidFill>
              </a:rPr>
            </a:br>
            <a:endParaRPr lang="ru-RU" b="1" i="1" smtClean="0">
              <a:solidFill>
                <a:schemeClr val="hlink"/>
              </a:solidFill>
            </a:endParaRPr>
          </a:p>
        </p:txBody>
      </p:sp>
      <p:sp>
        <p:nvSpPr>
          <p:cNvPr id="3686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endParaRPr lang="ru-RU" sz="1600" b="1" smtClean="0">
              <a:latin typeface="Times New Roman" pitchFamily="18" charset="0"/>
            </a:endParaRPr>
          </a:p>
          <a:p>
            <a:pPr>
              <a:buFont typeface="Arial" charset="0"/>
              <a:buNone/>
            </a:pPr>
            <a:r>
              <a:rPr lang="ru-RU" sz="1600" b="1" smtClean="0">
                <a:latin typeface="Times New Roman" pitchFamily="18" charset="0"/>
              </a:rPr>
              <a:t>Дом Чернова (слева) и дом Мелконова-Езекова (справа) </a:t>
            </a:r>
          </a:p>
        </p:txBody>
      </p:sp>
      <p:pic>
        <p:nvPicPr>
          <p:cNvPr id="36870" name="Picture 6" descr="scale_12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27775" y="1785938"/>
            <a:ext cx="5153025" cy="3652837"/>
          </a:xfrm>
          <a:prstGeom prst="rect">
            <a:avLst/>
          </a:prstGeom>
          <a:noFill/>
        </p:spPr>
      </p:pic>
      <p:sp>
        <p:nvSpPr>
          <p:cNvPr id="36872" name="AutoShape 8" descr="Дом Чернова (слева) и дом Мелконова-Езекова (справа)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pic>
        <p:nvPicPr>
          <p:cNvPr id="36873" name="Picture 9" descr="Big_Stolypinsky_avenu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6125" y="2501900"/>
            <a:ext cx="5380038" cy="36433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smtClean="0"/>
              <a:t>спецзадание</a:t>
            </a:r>
          </a:p>
        </p:txBody>
      </p:sp>
      <p:graphicFrame>
        <p:nvGraphicFramePr>
          <p:cNvPr id="38536" name="Group 648"/>
          <p:cNvGraphicFramePr>
            <a:graphicFrameLocks noGrp="1"/>
          </p:cNvGraphicFramePr>
          <p:nvPr/>
        </p:nvGraphicFramePr>
        <p:xfrm>
          <a:off x="7064375" y="311150"/>
          <a:ext cx="4143375" cy="3892550"/>
        </p:xfrm>
        <a:graphic>
          <a:graphicData uri="http://schemas.openxmlformats.org/drawingml/2006/table">
            <a:tbl>
              <a:tblPr/>
              <a:tblGrid>
                <a:gridCol w="258763"/>
                <a:gridCol w="258762"/>
                <a:gridCol w="258763"/>
                <a:gridCol w="260350"/>
                <a:gridCol w="258762"/>
                <a:gridCol w="293688"/>
                <a:gridCol w="225425"/>
                <a:gridCol w="257175"/>
                <a:gridCol w="258762"/>
                <a:gridCol w="258763"/>
                <a:gridCol w="258762"/>
                <a:gridCol w="260350"/>
                <a:gridCol w="258763"/>
                <a:gridCol w="258762"/>
                <a:gridCol w="258763"/>
                <a:gridCol w="258762"/>
              </a:tblGrid>
              <a:tr h="277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к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р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о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в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в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7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р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7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т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м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ы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ь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н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и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к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о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в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7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г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7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7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е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н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7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т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в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р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д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о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в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с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к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и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</a:tr>
              <a:tr h="277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и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в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7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с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7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ч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е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р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е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в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и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ч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к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и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н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7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7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8535" name="Rectangle 647"/>
          <p:cNvSpPr>
            <a:spLocks noChangeArrowheads="1"/>
          </p:cNvSpPr>
          <p:nvPr/>
        </p:nvSpPr>
        <p:spPr bwMode="auto">
          <a:xfrm>
            <a:off x="128588" y="4046538"/>
            <a:ext cx="12199937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 sz="1400" b="1">
                <a:latin typeface="Times New Roman" pitchFamily="18" charset="0"/>
                <a:cs typeface="Times New Roman" pitchFamily="18" charset="0"/>
              </a:rPr>
              <a:t>По горизонтали:</a:t>
            </a:r>
            <a:endParaRPr lang="ru-RU" sz="800"/>
          </a:p>
          <a:p>
            <a:pPr eaLnBrk="0" hangingPunct="0"/>
            <a:r>
              <a:rPr lang="ru-RU" sz="1100">
                <a:latin typeface="Calibri" pitchFamily="34" charset="0"/>
                <a:ea typeface="Times New Roman" pitchFamily="18" charset="0"/>
                <a:cs typeface="Calibri" pitchFamily="34" charset="0"/>
              </a:rPr>
              <a:t>1</a:t>
            </a:r>
            <a:r>
              <a:rPr lang="ru-RU" sz="110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Назовите фамилию выпускника РСАШ № 11, майора, командира 3-го дивизиона 969 Пражского артиллерийского полка 60-й стрелковой дивизии. </a:t>
            </a:r>
            <a:r>
              <a:rPr lang="ru-RU" sz="1400" b="1" u="sng">
                <a:latin typeface="Times New Roman" pitchFamily="18" charset="0"/>
                <a:cs typeface="Times New Roman" pitchFamily="18" charset="0"/>
              </a:rPr>
              <a:t>Мыльников</a:t>
            </a:r>
            <a:r>
              <a:rPr lang="ru-RU" sz="1400" b="1"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b="1"/>
          </a:p>
          <a:p>
            <a:pPr eaLnBrk="0" hangingPunct="0"/>
            <a:r>
              <a:rPr lang="ru-RU" sz="1400">
                <a:latin typeface="Times New Roman" pitchFamily="18" charset="0"/>
                <a:cs typeface="Times New Roman" pitchFamily="18" charset="0"/>
              </a:rPr>
              <a:t>4.Витя</a:t>
            </a:r>
            <a:r>
              <a:rPr lang="ru-RU" sz="1400" u="sng">
                <a:latin typeface="Times New Roman" pitchFamily="18" charset="0"/>
                <a:cs typeface="Times New Roman" pitchFamily="18" charset="0"/>
              </a:rPr>
              <a:t> Черевичкин</a:t>
            </a:r>
            <a:r>
              <a:rPr lang="ru-RU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отважный юноша, который использовал голубей для передачи сообщений за линию фронта.</a:t>
            </a:r>
            <a:endParaRPr lang="ru-RU" sz="800"/>
          </a:p>
          <a:p>
            <a:pPr eaLnBrk="0" hangingPunct="0"/>
            <a:r>
              <a:rPr lang="ru-RU" sz="1400">
                <a:latin typeface="Times New Roman" pitchFamily="18" charset="0"/>
                <a:cs typeface="Times New Roman" pitchFamily="18" charset="0"/>
              </a:rPr>
              <a:t>5.Гитлеровцы восемь дней удерживали донскую столицу, и этот период вошел в историю как    </a:t>
            </a:r>
            <a:r>
              <a:rPr lang="ru-RU" sz="1400" b="1">
                <a:latin typeface="Arial"/>
                <a:cs typeface="Times New Roman" pitchFamily="18" charset="0"/>
              </a:rPr>
              <a:t>«</a:t>
            </a:r>
            <a:r>
              <a:rPr lang="ru-RU" sz="1400" b="1" u="sng">
                <a:latin typeface="Times New Roman" pitchFamily="18" charset="0"/>
                <a:cs typeface="Times New Roman" pitchFamily="18" charset="0"/>
              </a:rPr>
              <a:t>кровавая </a:t>
            </a:r>
            <a:r>
              <a:rPr lang="ru-RU" sz="1400" b="1">
                <a:latin typeface="Times New Roman" pitchFamily="18" charset="0"/>
                <a:cs typeface="Times New Roman" pitchFamily="18" charset="0"/>
              </a:rPr>
              <a:t>неделя</a:t>
            </a:r>
            <a:r>
              <a:rPr lang="ru-RU" sz="1400" b="1">
                <a:latin typeface="Arial"/>
                <a:cs typeface="Times New Roman" pitchFamily="18" charset="0"/>
              </a:rPr>
              <a:t>»</a:t>
            </a:r>
            <a:r>
              <a:rPr lang="ru-RU" sz="1200">
                <a:latin typeface="Times New Roman" pitchFamily="18" charset="0"/>
                <a:cs typeface="Times New Roman" pitchFamily="18" charset="0"/>
              </a:rPr>
              <a:t> </a:t>
            </a:r>
            <a:endParaRPr lang="ru-RU" sz="800"/>
          </a:p>
          <a:p>
            <a:pPr eaLnBrk="0" hangingPunct="0"/>
            <a:r>
              <a:rPr lang="ru-RU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6. Какому советскому писателю и поэту принадлежат следующие строки: </a:t>
            </a:r>
            <a:r>
              <a:rPr lang="ru-RU" sz="1400">
                <a:solidFill>
                  <a:srgbClr val="000000"/>
                </a:solidFill>
                <a:latin typeface="Arial"/>
                <a:cs typeface="Times New Roman" pitchFamily="18" charset="0"/>
              </a:rPr>
              <a:t>«</a:t>
            </a:r>
            <a:r>
              <a:rPr lang="ru-RU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 слава первого удара-Ростов,</a:t>
            </a:r>
            <a:endParaRPr lang="ru-RU" sz="800"/>
          </a:p>
          <a:p>
            <a:pPr eaLnBrk="0" hangingPunct="0"/>
            <a:r>
              <a:rPr lang="ru-RU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Навеки за тобой</a:t>
            </a:r>
            <a:r>
              <a:rPr lang="ru-RU" sz="1400">
                <a:solidFill>
                  <a:srgbClr val="000000"/>
                </a:solidFill>
                <a:latin typeface="Arial"/>
                <a:cs typeface="Times New Roman" pitchFamily="18" charset="0"/>
              </a:rPr>
              <a:t>»</a:t>
            </a:r>
            <a:r>
              <a:rPr lang="ru-RU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400" b="1" u="sng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Твардовский</a:t>
            </a:r>
            <a:endParaRPr lang="ru-RU" sz="1400" b="1"/>
          </a:p>
          <a:p>
            <a:pPr eaLnBrk="0" hangingPunct="0"/>
            <a:r>
              <a:rPr lang="ru-RU" sz="1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 вертикали:</a:t>
            </a:r>
            <a:endParaRPr lang="ru-RU" sz="800"/>
          </a:p>
          <a:p>
            <a:pPr eaLnBrk="0" hangingPunct="0"/>
            <a:r>
              <a:rPr lang="ru-RU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2. У кургана Бербер-Оба отличилась батарея 606-го стрелкового полка лейтенанта </a:t>
            </a:r>
            <a:r>
              <a:rPr lang="ru-RU" sz="1400" u="sng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b="1" u="sng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Оганова   </a:t>
            </a:r>
            <a:r>
              <a:rPr lang="ru-RU" sz="1400" u="sng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400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800"/>
          </a:p>
          <a:p>
            <a:pPr eaLnBrk="0" hangingPunct="0"/>
            <a:r>
              <a:rPr lang="ru-RU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3.После освобождения города Ростова-на-Дону в здании ЛИЦЕЯ №11 разместилась </a:t>
            </a:r>
            <a:r>
              <a:rPr lang="ru-RU" sz="1400" u="sng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ru-RU" sz="1400" b="1" u="sng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артиллерийская </a:t>
            </a:r>
            <a:r>
              <a:rPr lang="ru-RU" sz="1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спецшкола № 11</a:t>
            </a:r>
            <a:endParaRPr lang="ru-RU" b="1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3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Прямоугольник 2"/>
          <p:cNvSpPr>
            <a:spLocks noChangeArrowheads="1"/>
          </p:cNvSpPr>
          <p:nvPr/>
        </p:nvSpPr>
        <p:spPr bwMode="auto">
          <a:xfrm>
            <a:off x="2182813" y="206375"/>
            <a:ext cx="805656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latin typeface="Times New Roman" pitchFamily="18" charset="0"/>
                <a:cs typeface="Times New Roman" pitchFamily="18" charset="0"/>
              </a:rPr>
              <a:t>Почетное звание Российской Федерации «Город воинской славы» было присвоено Ростову-на-Дону Указом Президента РФ</a:t>
            </a:r>
          </a:p>
          <a:p>
            <a:pPr algn="ctr"/>
            <a:r>
              <a:rPr lang="ru-RU" sz="2000" b="1">
                <a:latin typeface="Times New Roman" pitchFamily="18" charset="0"/>
                <a:cs typeface="Times New Roman" pitchFamily="18" charset="0"/>
              </a:rPr>
              <a:t> от 5 мая 2008 года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TextBox 3"/>
          <p:cNvSpPr txBox="1">
            <a:spLocks noChangeArrowheads="1"/>
          </p:cNvSpPr>
          <p:nvPr/>
        </p:nvSpPr>
        <p:spPr bwMode="auto">
          <a:xfrm>
            <a:off x="3313113" y="658813"/>
            <a:ext cx="55657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b="1">
                <a:latin typeface="Times New Roman" pitchFamily="18" charset="0"/>
                <a:cs typeface="Times New Roman" pitchFamily="18" charset="0"/>
              </a:rPr>
              <a:t>История Ростова-на-Дону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2650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49625" y="433388"/>
            <a:ext cx="5619750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Box 3"/>
          <p:cNvSpPr txBox="1">
            <a:spLocks noChangeArrowheads="1"/>
          </p:cNvSpPr>
          <p:nvPr/>
        </p:nvSpPr>
        <p:spPr bwMode="auto">
          <a:xfrm>
            <a:off x="2892425" y="474663"/>
            <a:ext cx="82788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latin typeface="Times New Roman" pitchFamily="18" charset="0"/>
                <a:cs typeface="Times New Roman" pitchFamily="18" charset="0"/>
              </a:rPr>
              <a:t>В каком году начинается история Ростова-на-Дону?</a:t>
            </a:r>
          </a:p>
        </p:txBody>
      </p:sp>
      <p:pic>
        <p:nvPicPr>
          <p:cNvPr id="19460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6250" y="1282700"/>
            <a:ext cx="1462088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199688" y="5943600"/>
            <a:ext cx="14620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521286" y="756379"/>
            <a:ext cx="7035126" cy="721454"/>
          </a:xfrm>
          <a:prstGeom prst="rect">
            <a:avLst/>
          </a:prstGeom>
          <a:solidFill>
            <a:srgbClr val="AEB19E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Какое сооружение лежит в основании донской столицы?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91" y="1787964"/>
            <a:ext cx="4047666" cy="4967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4640" y="1884801"/>
            <a:ext cx="3750504" cy="4967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6032" y="1787964"/>
            <a:ext cx="3970121" cy="4967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652584" y="420129"/>
            <a:ext cx="6944498" cy="955589"/>
          </a:xfrm>
          <a:prstGeom prst="rect">
            <a:avLst/>
          </a:prstGeom>
          <a:solidFill>
            <a:srgbClr val="B5A779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Как звали российскую императрицу подписавшую Указ об учреждении в устье реки Темерник государственные таможни?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960605" y="90616"/>
            <a:ext cx="8270789" cy="799071"/>
          </a:xfrm>
          <a:prstGeom prst="rect">
            <a:avLst/>
          </a:prstGeom>
          <a:solidFill>
            <a:srgbClr val="AE9C75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именем какого святого связывают название Ростова-на-Дону?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</TotalTime>
  <Words>493</Words>
  <Application>Microsoft Office PowerPoint</Application>
  <PresentationFormat>Произвольный</PresentationFormat>
  <Paragraphs>293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Calibri Light</vt:lpstr>
      <vt:lpstr>Calibri</vt:lpstr>
      <vt:lpstr>Times New Roman</vt:lpstr>
      <vt:lpstr>Тема Office</vt:lpstr>
      <vt:lpstr>МАЛАЯ РОДИНА В СОБЫТИЯХ  И ЛИЦАХ</vt:lpstr>
      <vt:lpstr>Слайд 2</vt:lpstr>
      <vt:lpstr>спецзадание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 Особняк Евы Шпильрейн </vt:lpstr>
      <vt:lpstr>Дубовая история </vt:lpstr>
      <vt:lpstr>Лошадиная фамилия </vt:lpstr>
      <vt:lpstr>Слуга двух господ 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Nastya</dc:creator>
  <cp:lastModifiedBy>1</cp:lastModifiedBy>
  <cp:revision>65</cp:revision>
  <dcterms:created xsi:type="dcterms:W3CDTF">2021-11-22T18:25:00Z</dcterms:created>
  <dcterms:modified xsi:type="dcterms:W3CDTF">2021-11-28T16:20:55Z</dcterms:modified>
</cp:coreProperties>
</file>